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8" r:id="rId3"/>
    <p:sldId id="274" r:id="rId4"/>
    <p:sldId id="286" r:id="rId5"/>
    <p:sldId id="276" r:id="rId6"/>
    <p:sldId id="277" r:id="rId7"/>
    <p:sldId id="275" r:id="rId8"/>
    <p:sldId id="279" r:id="rId9"/>
    <p:sldId id="280" r:id="rId10"/>
    <p:sldId id="265" r:id="rId11"/>
    <p:sldId id="281" r:id="rId12"/>
    <p:sldId id="283" r:id="rId13"/>
    <p:sldId id="273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57" autoAdjust="0"/>
  </p:normalViewPr>
  <p:slideViewPr>
    <p:cSldViewPr>
      <p:cViewPr varScale="1">
        <p:scale>
          <a:sx n="76" d="100"/>
          <a:sy n="76" d="100"/>
        </p:scale>
        <p:origin x="18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4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00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065" cy="464980"/>
          </a:xfrm>
          <a:prstGeom prst="rect">
            <a:avLst/>
          </a:prstGeom>
        </p:spPr>
        <p:txBody>
          <a:bodyPr vert="horz" lIns="92292" tIns="46146" rIns="92292" bIns="46146" rtlCol="0"/>
          <a:lstStyle>
            <a:lvl1pPr algn="l">
              <a:defRPr sz="11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362" y="1"/>
            <a:ext cx="2971065" cy="464980"/>
          </a:xfrm>
          <a:prstGeom prst="rect">
            <a:avLst/>
          </a:prstGeom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E2062434-4895-46C4-AA36-CC0D7BA7B5F3}" type="datetime1">
              <a:rPr lang="en-US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17"/>
            <a:ext cx="2971065" cy="464980"/>
          </a:xfrm>
          <a:prstGeom prst="rect">
            <a:avLst/>
          </a:prstGeom>
        </p:spPr>
        <p:txBody>
          <a:bodyPr vert="horz" lIns="92292" tIns="46146" rIns="92292" bIns="46146" rtlCol="0" anchor="b"/>
          <a:lstStyle>
            <a:lvl1pPr algn="l">
              <a:defRPr sz="11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362" y="8829817"/>
            <a:ext cx="2971065" cy="464980"/>
          </a:xfrm>
          <a:prstGeom prst="rect">
            <a:avLst/>
          </a:prstGeom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24727258-34C1-49F5-804B-CE958F24C0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8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065" cy="464980"/>
          </a:xfrm>
          <a:prstGeom prst="rect">
            <a:avLst/>
          </a:prstGeom>
        </p:spPr>
        <p:txBody>
          <a:bodyPr vert="horz" lIns="92292" tIns="46146" rIns="92292" bIns="46146" rtlCol="0"/>
          <a:lstStyle>
            <a:lvl1pPr algn="l">
              <a:defRPr sz="11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362" y="1"/>
            <a:ext cx="2971065" cy="464980"/>
          </a:xfrm>
          <a:prstGeom prst="rect">
            <a:avLst/>
          </a:prstGeom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B9A74F52-E046-479F-9517-824B200059F3}" type="datetime1">
              <a:rPr lang="en-US"/>
              <a:pPr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6913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2" tIns="46146" rIns="92292" bIns="46146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993825" y="4417314"/>
            <a:ext cx="2893956" cy="2334522"/>
          </a:xfrm>
          <a:prstGeom prst="rect">
            <a:avLst/>
          </a:prstGeom>
        </p:spPr>
        <p:txBody>
          <a:bodyPr vert="horz" lIns="92292" tIns="46146" rIns="92292" bIns="46146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17"/>
            <a:ext cx="2971065" cy="464980"/>
          </a:xfrm>
          <a:prstGeom prst="rect">
            <a:avLst/>
          </a:prstGeom>
        </p:spPr>
        <p:txBody>
          <a:bodyPr vert="horz" lIns="92292" tIns="46146" rIns="92292" bIns="46146" rtlCol="0" anchor="b"/>
          <a:lstStyle>
            <a:lvl1pPr algn="l">
              <a:defRPr sz="11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362" y="8829817"/>
            <a:ext cx="2971065" cy="464980"/>
          </a:xfrm>
          <a:prstGeom prst="rect">
            <a:avLst/>
          </a:prstGeom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3AEE67EC-6861-48B1-B16F-6B1A15787B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1431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37931725" indent="-374745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z="11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05C8EF-EB22-477D-A491-D3A7D73D7F1D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67EC-6861-48B1-B16F-6B1A15787B8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51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67EC-6861-48B1-B16F-6B1A15787B8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90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67EC-6861-48B1-B16F-6B1A15787B8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45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67EC-6861-48B1-B16F-6B1A15787B8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731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67EC-6861-48B1-B16F-6B1A15787B8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14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67EC-6861-48B1-B16F-6B1A15787B8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28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67EC-6861-48B1-B16F-6B1A15787B8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49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E67EC-6861-48B1-B16F-6B1A15787B8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39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744295" lvl="1" indent="-286268">
              <a:defRPr/>
            </a:pPr>
            <a:endParaRPr lang="en-US" dirty="0" smtClean="0">
              <a:ea typeface="+mn-ea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435124-47E9-4431-AE31-DB284A8FCBE0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5AB9-4DD6-4355-ACCE-E5F69B5BC3A2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C1181-4893-41B2-BF31-0D7C1CC6209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4A3C3-B6DE-497F-BC19-3C166BF07D76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5DCF3-3AB7-435A-90D7-BDF670CC8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CB6A7-349A-4FD8-AB5F-CD63715B1289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A93E-F7DC-4474-9870-CBBC3A6EC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A2E0-9C66-4A3C-A2C4-E7659B60CF7D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95692-A1B4-4B36-A75E-91C0247154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C13C-8043-46EB-9F3C-A6D342E73039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C682-AFD8-4195-9185-A71DC5436D9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C911-4680-4E16-B694-881A029D3EEE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46C20-A567-47AF-812E-B7D954A36C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DCFB-5C27-4540-96F4-4A4FEC4CCE91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56642-B53A-4DC2-8B5C-F2021C0DEC3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C5A3-48C4-4D9D-A51F-5931F0491788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30C51-2243-44CF-B42E-3302E10E45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5C8B-FC19-40CA-9534-E45240E9053E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FA5B6-FE40-4175-8FDC-B31D1FAE09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6FD6-6BCA-49E7-9908-EA348076F64D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0C909-595F-4822-8AA7-90C76852241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FD6C7-344B-43DE-B7E7-A1B7AC3C9265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D1678-31F9-4242-9F57-6C935C4734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642DEFA-AD12-45B8-854A-69937EB6ED83}" type="datetime1">
              <a:rPr lang="en-US" smtClean="0"/>
              <a:pPr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DFB2088-3D34-4F4E-B94E-D73267CFE6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0" r:id="rId1"/>
    <p:sldLayoutId id="2147484231" r:id="rId2"/>
    <p:sldLayoutId id="2147484232" r:id="rId3"/>
    <p:sldLayoutId id="2147484233" r:id="rId4"/>
    <p:sldLayoutId id="2147484234" r:id="rId5"/>
    <p:sldLayoutId id="2147484235" r:id="rId6"/>
    <p:sldLayoutId id="2147484236" r:id="rId7"/>
    <p:sldLayoutId id="2147484237" r:id="rId8"/>
    <p:sldLayoutId id="2147484238" r:id="rId9"/>
    <p:sldLayoutId id="2147484239" r:id="rId10"/>
    <p:sldLayoutId id="214748424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" y="1447800"/>
            <a:ext cx="8915400" cy="1927225"/>
          </a:xfrm>
        </p:spPr>
        <p:txBody>
          <a:bodyPr/>
          <a:lstStyle/>
          <a:p>
            <a:r>
              <a:rPr lang="en-US" b="1" dirty="0" smtClean="0"/>
              <a:t>Nursing    Applications, resumes &amp; cover letters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5257800"/>
            <a:ext cx="784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000" b="1" dirty="0" smtClean="0">
                <a:solidFill>
                  <a:srgbClr val="0070C0"/>
                </a:solidFill>
              </a:rPr>
              <a:t>ECPI University College of Nursing</a:t>
            </a:r>
          </a:p>
          <a:p>
            <a:pPr algn="r"/>
            <a:r>
              <a:rPr lang="en-US" sz="3000" b="1" dirty="0" smtClean="0">
                <a:solidFill>
                  <a:srgbClr val="0070C0"/>
                </a:solidFill>
              </a:rPr>
              <a:t>Career Services </a:t>
            </a:r>
            <a:endParaRPr lang="en-US" sz="3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/>
              <a:t>A cover letter should accomplish </a:t>
            </a:r>
            <a:r>
              <a:rPr lang="en-US" dirty="0" smtClean="0"/>
              <a:t>these three </a:t>
            </a:r>
            <a:r>
              <a:rPr lang="en-US" dirty="0"/>
              <a:t>basic objectives:</a:t>
            </a:r>
          </a:p>
          <a:p>
            <a:pPr marL="274320" lvl="1" indent="0">
              <a:buNone/>
            </a:pPr>
            <a:r>
              <a:rPr lang="en-US" spc="-30" dirty="0" smtClean="0"/>
              <a:t>1. Introduce yourself </a:t>
            </a:r>
            <a:r>
              <a:rPr lang="en-US" spc="-30" dirty="0"/>
              <a:t>and express </a:t>
            </a:r>
            <a:r>
              <a:rPr lang="en-US" spc="-30" dirty="0" smtClean="0"/>
              <a:t>your interest </a:t>
            </a:r>
            <a:r>
              <a:rPr lang="en-US" spc="-30" dirty="0"/>
              <a:t>in the </a:t>
            </a:r>
            <a:r>
              <a:rPr lang="en-US" spc="-30" dirty="0" smtClean="0"/>
              <a:t>job</a:t>
            </a:r>
            <a:endParaRPr lang="en-US" spc="-30" dirty="0"/>
          </a:p>
          <a:p>
            <a:pPr marL="274320" lvl="1" indent="0">
              <a:buNone/>
            </a:pPr>
            <a:r>
              <a:rPr lang="en-US" spc="-30" dirty="0" smtClean="0"/>
              <a:t>2. Describe </a:t>
            </a:r>
            <a:r>
              <a:rPr lang="en-US" spc="-30" dirty="0"/>
              <a:t>your qualifications and </a:t>
            </a:r>
            <a:r>
              <a:rPr lang="en-US" spc="-30" dirty="0" smtClean="0"/>
              <a:t>how </a:t>
            </a:r>
            <a:r>
              <a:rPr lang="en-US" dirty="0" smtClean="0"/>
              <a:t>they </a:t>
            </a:r>
            <a:r>
              <a:rPr lang="en-US" dirty="0"/>
              <a:t>will benefit the </a:t>
            </a:r>
            <a:r>
              <a:rPr lang="en-US" dirty="0" smtClean="0"/>
              <a:t>company</a:t>
            </a:r>
          </a:p>
          <a:p>
            <a:pPr lvl="2"/>
            <a:r>
              <a:rPr lang="en-US" dirty="0"/>
              <a:t>Research the </a:t>
            </a:r>
            <a:r>
              <a:rPr lang="en-US" dirty="0" smtClean="0"/>
              <a:t>institution in order to align your goals with theirs</a:t>
            </a: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3. Request </a:t>
            </a:r>
            <a:r>
              <a:rPr lang="en-US" dirty="0"/>
              <a:t>an interview and </a:t>
            </a:r>
            <a:r>
              <a:rPr lang="en-US" dirty="0" smtClean="0"/>
              <a:t>suggest follow-up</a:t>
            </a:r>
          </a:p>
          <a:p>
            <a:pPr marL="274320" lvl="1" indent="0">
              <a:buNone/>
            </a:pPr>
            <a:endParaRPr lang="en-US" sz="1000" dirty="0" smtClean="0"/>
          </a:p>
          <a:p>
            <a:pPr eaLnBrk="1" hangingPunct="1"/>
            <a:r>
              <a:rPr lang="en-US" dirty="0" smtClean="0"/>
              <a:t>In addition it’s an opportunity to…</a:t>
            </a:r>
            <a:endParaRPr lang="en-US" dirty="0"/>
          </a:p>
          <a:p>
            <a:pPr lvl="1"/>
            <a:r>
              <a:rPr lang="en-US" dirty="0" smtClean="0"/>
              <a:t>Mention things you’re not able to include on resume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ddress any red flags in your job history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 LETTERS – Why?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 of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many?</a:t>
            </a:r>
          </a:p>
          <a:p>
            <a:pPr lvl="1"/>
            <a:r>
              <a:rPr lang="en-US" dirty="0" smtClean="0"/>
              <a:t>You will need to get at least 2-3 letters of rec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From who?</a:t>
            </a:r>
          </a:p>
          <a:p>
            <a:pPr lvl="1"/>
            <a:r>
              <a:rPr lang="en-US" dirty="0" smtClean="0"/>
              <a:t>Clinical Instructors, Preceptors and Theory Instructors 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How do I get them?</a:t>
            </a:r>
          </a:p>
          <a:p>
            <a:pPr lvl="1"/>
            <a:r>
              <a:rPr lang="en-US" dirty="0" smtClean="0"/>
              <a:t>Pick them up directly from ECPI campus</a:t>
            </a:r>
          </a:p>
          <a:p>
            <a:pPr lvl="1"/>
            <a:r>
              <a:rPr lang="en-US" dirty="0" smtClean="0"/>
              <a:t>Respectful/Professional email or phone to Adjunct faculty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Letters are a privilege not a right…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347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on One appointments </a:t>
            </a:r>
          </a:p>
          <a:p>
            <a:pPr lvl="1"/>
            <a:r>
              <a:rPr lang="en-US" dirty="0" smtClean="0"/>
              <a:t>Need to complete first draft of resume</a:t>
            </a:r>
          </a:p>
          <a:p>
            <a:pPr lvl="1"/>
            <a:r>
              <a:rPr lang="en-US" dirty="0" smtClean="0"/>
              <a:t>Email to make an appointment</a:t>
            </a:r>
          </a:p>
          <a:p>
            <a:pPr lvl="1"/>
            <a:endParaRPr lang="en-US" sz="800" dirty="0"/>
          </a:p>
          <a:p>
            <a:r>
              <a:rPr lang="en-US" dirty="0" smtClean="0"/>
              <a:t>Books in the library</a:t>
            </a:r>
          </a:p>
          <a:p>
            <a:pPr lvl="1"/>
            <a:r>
              <a:rPr lang="en-US" u="sng" dirty="0" smtClean="0"/>
              <a:t>You’re Hired</a:t>
            </a:r>
            <a:r>
              <a:rPr lang="en-US" dirty="0" smtClean="0"/>
              <a:t> by Brenda </a:t>
            </a:r>
            <a:r>
              <a:rPr lang="en-US" dirty="0" err="1" smtClean="0"/>
              <a:t>Brozek</a:t>
            </a:r>
            <a:r>
              <a:rPr lang="en-US" dirty="0" smtClean="0"/>
              <a:t>, MAOL, RN</a:t>
            </a:r>
          </a:p>
          <a:p>
            <a:pPr lvl="1"/>
            <a:endParaRPr lang="en-US" sz="800" u="sng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258756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2057400"/>
            <a:ext cx="792480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0000" b="1" cap="none" spc="0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Questions</a:t>
            </a:r>
            <a:endParaRPr lang="en-US" sz="10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APPLICATIONS- What do I need to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dirty="0" smtClean="0"/>
              <a:t>Fill out the online application through the hospital or employers web page</a:t>
            </a:r>
          </a:p>
          <a:p>
            <a:pPr lvl="1"/>
            <a:r>
              <a:rPr lang="en-US" dirty="0" smtClean="0"/>
              <a:t>You will need:</a:t>
            </a:r>
          </a:p>
          <a:p>
            <a:pPr lvl="2"/>
            <a:r>
              <a:rPr lang="en-US" dirty="0" smtClean="0"/>
              <a:t>A list of your past positions with date ranges and supervisor information</a:t>
            </a:r>
          </a:p>
          <a:p>
            <a:pPr lvl="2"/>
            <a:r>
              <a:rPr lang="en-US" dirty="0" smtClean="0"/>
              <a:t>A Resume</a:t>
            </a:r>
          </a:p>
          <a:p>
            <a:pPr lvl="2"/>
            <a:r>
              <a:rPr lang="en-US" dirty="0" smtClean="0"/>
              <a:t>Possibly a Cover Letter </a:t>
            </a:r>
          </a:p>
          <a:p>
            <a:pPr lvl="2"/>
            <a:r>
              <a:rPr lang="en-US" dirty="0" smtClean="0"/>
              <a:t>Possibly Letters of Recommendation (2-3)</a:t>
            </a:r>
          </a:p>
          <a:p>
            <a:pPr lvl="2"/>
            <a:r>
              <a:rPr lang="en-US" dirty="0" smtClean="0"/>
              <a:t>Possibly asked to complete a short essay questions</a:t>
            </a:r>
          </a:p>
          <a:p>
            <a:pPr lvl="2"/>
            <a:r>
              <a:rPr lang="en-US" dirty="0" smtClean="0"/>
              <a:t>Possibly asked to complete a  “personality test”</a:t>
            </a:r>
          </a:p>
          <a:p>
            <a:r>
              <a:rPr lang="en-US" dirty="0" smtClean="0"/>
              <a:t>Be eligible to apply</a:t>
            </a:r>
          </a:p>
          <a:p>
            <a:pPr lvl="1"/>
            <a:r>
              <a:rPr lang="en-US" dirty="0" smtClean="0"/>
              <a:t>Meet their minimum qualifications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tart date falls after you have graduated and successfully taken the NCLEX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6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smtClean="0"/>
              <a:t>RESUMES – What to include?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638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Your name and contact information</a:t>
            </a:r>
            <a:endParaRPr lang="en-US" sz="800" smtClean="0"/>
          </a:p>
          <a:p>
            <a:r>
              <a:rPr lang="en-US" smtClean="0"/>
              <a:t>A Summary Statement or Summary of Qualifications</a:t>
            </a:r>
          </a:p>
          <a:p>
            <a:pPr marL="0" indent="0">
              <a:buNone/>
            </a:pPr>
            <a:r>
              <a:rPr lang="en-US" smtClean="0"/>
              <a:t>  </a:t>
            </a:r>
            <a:r>
              <a:rPr lang="en-US" sz="2200" smtClean="0"/>
              <a:t>(Not an Objective Statement)</a:t>
            </a:r>
          </a:p>
          <a:p>
            <a:pPr lvl="1"/>
            <a:r>
              <a:rPr lang="en-US" smtClean="0"/>
              <a:t>A summary sets the stage for details that follow</a:t>
            </a:r>
          </a:p>
          <a:p>
            <a:pPr lvl="1"/>
            <a:r>
              <a:rPr lang="en-US" smtClean="0"/>
              <a:t>Highlights your key transferrable skills and experience</a:t>
            </a:r>
          </a:p>
          <a:p>
            <a:pPr lvl="1"/>
            <a:r>
              <a:rPr lang="en-US" smtClean="0"/>
              <a:t>Written version of “Tell Me About Yourself”</a:t>
            </a:r>
          </a:p>
          <a:p>
            <a:pPr lvl="2"/>
            <a:r>
              <a:rPr lang="en-US" smtClean="0"/>
              <a:t>Objective Statement: </a:t>
            </a:r>
          </a:p>
          <a:p>
            <a:pPr lvl="3"/>
            <a:r>
              <a:rPr lang="en-US" smtClean="0"/>
              <a:t>To be part of a dynamic healthcare team committed to excellence in patient care</a:t>
            </a:r>
          </a:p>
          <a:p>
            <a:pPr lvl="3"/>
            <a:r>
              <a:rPr lang="en-US" smtClean="0"/>
              <a:t>A position in the Medical Surgical Unit</a:t>
            </a:r>
          </a:p>
          <a:p>
            <a:pPr lvl="2"/>
            <a:r>
              <a:rPr lang="en-US" smtClean="0"/>
              <a:t>Summary Statement:</a:t>
            </a:r>
          </a:p>
          <a:p>
            <a:pPr lvl="3"/>
            <a:r>
              <a:rPr lang="en-US" smtClean="0"/>
              <a:t>Bilingual (English/Spanish) BSN graduate with an extensive background in diverse, fast paced, team oriented settings</a:t>
            </a:r>
          </a:p>
          <a:p>
            <a:pPr lvl="2"/>
            <a:r>
              <a:rPr lang="en-US" smtClean="0"/>
              <a:t>Summary of Qualifications</a:t>
            </a:r>
          </a:p>
          <a:p>
            <a:pPr lvl="3"/>
            <a:r>
              <a:rPr lang="en-US" smtClean="0"/>
              <a:t>Proficient as a leader on the front line who acts as a filter for upper management while ensuring processes are enforced and goals are met </a:t>
            </a:r>
          </a:p>
          <a:p>
            <a:pPr lvl="3"/>
            <a:r>
              <a:rPr lang="en-US" smtClean="0"/>
              <a:t>Exceptional customer service skills</a:t>
            </a:r>
          </a:p>
          <a:p>
            <a:pPr lvl="3"/>
            <a:r>
              <a:rPr lang="en-US" smtClean="0"/>
              <a:t>Efficient planner, developer and reducer of expenses</a:t>
            </a:r>
          </a:p>
          <a:p>
            <a:pPr lvl="3"/>
            <a:endParaRPr lang="en-US" smtClean="0"/>
          </a:p>
          <a:p>
            <a:endParaRPr lang="en-US" smtClean="0"/>
          </a:p>
          <a:p>
            <a:pPr lvl="3"/>
            <a:endParaRPr lang="en-US" sz="1200" smtClean="0"/>
          </a:p>
          <a:p>
            <a:pPr lvl="2"/>
            <a:endParaRPr lang="en-US" smtClean="0"/>
          </a:p>
          <a:p>
            <a:pPr lvl="2"/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48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RESUMES – What to include?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21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How to write a </a:t>
            </a:r>
            <a:r>
              <a:rPr lang="en-US" dirty="0" smtClean="0"/>
              <a:t>Summary: Try </a:t>
            </a:r>
            <a:r>
              <a:rPr lang="en-US" dirty="0"/>
              <a:t>using </a:t>
            </a:r>
            <a:r>
              <a:rPr lang="en-US" dirty="0" smtClean="0"/>
              <a:t>this Summary </a:t>
            </a:r>
            <a:r>
              <a:rPr lang="en-US" dirty="0"/>
              <a:t>Template:</a:t>
            </a:r>
          </a:p>
          <a:p>
            <a:pPr marL="274320" lvl="1" indent="0">
              <a:buNone/>
            </a:pPr>
            <a:endParaRPr lang="en-US" sz="900" dirty="0" smtClean="0"/>
          </a:p>
          <a:p>
            <a:pPr marL="274320" lvl="1" indent="0">
              <a:lnSpc>
                <a:spcPct val="120000"/>
              </a:lnSpc>
              <a:buNone/>
            </a:pPr>
            <a:r>
              <a:rPr lang="en-US" sz="2100" dirty="0" smtClean="0"/>
              <a:t>“A </a:t>
            </a:r>
            <a:r>
              <a:rPr lang="en-US" sz="2100" dirty="0"/>
              <a:t>(an)___(A)___and___(A)___ ___(B)____who___(C)___and </a:t>
            </a:r>
            <a:r>
              <a:rPr lang="en-US" sz="2100" dirty="0" smtClean="0"/>
              <a:t>___(</a:t>
            </a:r>
            <a:r>
              <a:rPr lang="en-US" sz="2100" dirty="0"/>
              <a:t>C)____. </a:t>
            </a:r>
            <a:endParaRPr lang="en-US" sz="2100" dirty="0" smtClean="0"/>
          </a:p>
          <a:p>
            <a:pPr marL="274320" lvl="1" indent="0">
              <a:lnSpc>
                <a:spcPct val="120000"/>
              </a:lnSpc>
              <a:buNone/>
            </a:pPr>
            <a:r>
              <a:rPr lang="en-US" sz="2100" dirty="0" smtClean="0"/>
              <a:t>Expertise </a:t>
            </a:r>
            <a:r>
              <a:rPr lang="en-US" sz="2100" dirty="0"/>
              <a:t>includes _____, _____and_____. Proficient in </a:t>
            </a:r>
            <a:r>
              <a:rPr lang="en-US" sz="2100" dirty="0" smtClean="0"/>
              <a:t>____,_____ </a:t>
            </a:r>
            <a:r>
              <a:rPr lang="en-US" sz="2100" dirty="0"/>
              <a:t>and</a:t>
            </a:r>
            <a:r>
              <a:rPr lang="en-US" sz="2100" dirty="0" smtClean="0"/>
              <a:t>______.”</a:t>
            </a:r>
            <a:endParaRPr lang="en-US" sz="2100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409885"/>
            <a:ext cx="2743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1600" b="1" dirty="0"/>
              <a:t>Adjective (pick 2)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Conscientious, careful, thorough, diligent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Creative, imaginative, artistic, inventive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Dedicated, devoted, committed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Dependable, reliable, trustworthy, loyal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Tireless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Hardworking, diligent, tenacious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Honest, truthful, sincere, candid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Innovative, inventive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Attentive to detail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/>
              <a:t>Proficient with computers</a:t>
            </a:r>
          </a:p>
          <a:p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0" y="2421791"/>
            <a:ext cx="30480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B. Noun (pick 1)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Customer Service Representative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Employee, team member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Problem solver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Professional (specify if desired)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Salesperson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Supervisor, leader, Manager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Team player, team member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Worker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Investigator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Manager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943600" y="2445127"/>
            <a:ext cx="2819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C. Action Verb (pick 2)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Achieves consistent results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Drives sales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Promotes improved methods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Develops strong working relationships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Works well with others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Learns quickly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Meets all deadlines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Motivates others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Instills customer loyalty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Solves tough problems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Produces quality work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Encourages team effort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81080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Education</a:t>
            </a:r>
            <a:endParaRPr lang="en-US" dirty="0"/>
          </a:p>
          <a:p>
            <a:pPr lvl="1"/>
            <a:r>
              <a:rPr lang="en-US" sz="1800" dirty="0" smtClean="0"/>
              <a:t>ECPI University </a:t>
            </a:r>
            <a:r>
              <a:rPr lang="en-US" sz="1800" dirty="0"/>
              <a:t>degree and previous degree or degrees</a:t>
            </a:r>
          </a:p>
          <a:p>
            <a:pPr lvl="1"/>
            <a:r>
              <a:rPr lang="en-US" sz="1800" dirty="0"/>
              <a:t>Clinical Site Information (include hours</a:t>
            </a:r>
            <a:r>
              <a:rPr lang="en-US" sz="1800" dirty="0" smtClean="0"/>
              <a:t>?)</a:t>
            </a:r>
          </a:p>
          <a:p>
            <a:pPr lvl="1"/>
            <a:r>
              <a:rPr lang="en-US" sz="1800" dirty="0" smtClean="0"/>
              <a:t>Awards?</a:t>
            </a:r>
          </a:p>
          <a:p>
            <a:r>
              <a:rPr lang="en-US" dirty="0"/>
              <a:t>Licenses/Certifications</a:t>
            </a:r>
          </a:p>
          <a:p>
            <a:pPr lvl="1"/>
            <a:r>
              <a:rPr lang="en-US" dirty="0"/>
              <a:t>Can include anticipated certifications &amp; </a:t>
            </a:r>
            <a:r>
              <a:rPr lang="en-US" dirty="0" smtClean="0"/>
              <a:t>licenses</a:t>
            </a:r>
            <a:endParaRPr lang="en-US" sz="800" b="1" dirty="0"/>
          </a:p>
          <a:p>
            <a:r>
              <a:rPr lang="en-US" dirty="0"/>
              <a:t>Work </a:t>
            </a:r>
            <a:r>
              <a:rPr lang="en-US" dirty="0" smtClean="0"/>
              <a:t>Experience (Actual paid positions) </a:t>
            </a:r>
            <a:endParaRPr lang="en-US" dirty="0"/>
          </a:p>
          <a:p>
            <a:pPr lvl="1"/>
            <a:r>
              <a:rPr lang="en-US" dirty="0"/>
              <a:t>Contributions and accomplishment related to “Transferrable Skills”</a:t>
            </a:r>
          </a:p>
          <a:p>
            <a:pPr lvl="2"/>
            <a:r>
              <a:rPr lang="en-US" dirty="0"/>
              <a:t>Customer Service</a:t>
            </a:r>
          </a:p>
          <a:p>
            <a:pPr lvl="2"/>
            <a:r>
              <a:rPr lang="en-US" dirty="0"/>
              <a:t>Communication Skills</a:t>
            </a:r>
          </a:p>
          <a:p>
            <a:pPr lvl="2"/>
            <a:r>
              <a:rPr lang="en-US" dirty="0"/>
              <a:t>Teamwork</a:t>
            </a:r>
          </a:p>
          <a:p>
            <a:pPr lvl="2"/>
            <a:r>
              <a:rPr lang="en-US" dirty="0"/>
              <a:t>Success under Stressful Circumstances</a:t>
            </a:r>
          </a:p>
          <a:p>
            <a:pPr lvl="2"/>
            <a:r>
              <a:rPr lang="en-US" dirty="0"/>
              <a:t>Cultural Competency</a:t>
            </a:r>
          </a:p>
          <a:p>
            <a:pPr lvl="2"/>
            <a:r>
              <a:rPr lang="en-US" dirty="0"/>
              <a:t>Critical Thinking (</a:t>
            </a:r>
            <a:r>
              <a:rPr lang="en-US" dirty="0" err="1"/>
              <a:t>ie</a:t>
            </a:r>
            <a:r>
              <a:rPr lang="en-US" dirty="0"/>
              <a:t>: problem solving)</a:t>
            </a:r>
          </a:p>
          <a:p>
            <a:pPr lvl="2"/>
            <a:r>
              <a:rPr lang="en-US" dirty="0"/>
              <a:t>Prioritization and Multitasking</a:t>
            </a:r>
          </a:p>
          <a:p>
            <a:pPr lvl="2"/>
            <a:r>
              <a:rPr lang="en-US" dirty="0"/>
              <a:t>Compassion</a:t>
            </a:r>
          </a:p>
          <a:p>
            <a:pPr marL="274320" lvl="1" indent="0">
              <a:buNone/>
            </a:pPr>
            <a:endParaRPr lang="en-US" sz="1800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533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RESUMES – What to include?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173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7467600"/>
          </a:xfrm>
        </p:spPr>
        <p:txBody>
          <a:bodyPr>
            <a:normAutofit/>
          </a:bodyPr>
          <a:lstStyle/>
          <a:p>
            <a:pPr lvl="2"/>
            <a:endParaRPr lang="en-US" sz="800" b="1" dirty="0" smtClean="0"/>
          </a:p>
          <a:p>
            <a:r>
              <a:rPr lang="en-US" dirty="0" smtClean="0"/>
              <a:t>Leadership Experience</a:t>
            </a:r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/>
          </a:p>
          <a:p>
            <a:r>
              <a:rPr lang="en-US" dirty="0"/>
              <a:t>Community Service and/or Volunteer Experience</a:t>
            </a:r>
          </a:p>
          <a:p>
            <a:endParaRPr lang="en-US" dirty="0"/>
          </a:p>
          <a:p>
            <a:r>
              <a:rPr lang="en-US" dirty="0"/>
              <a:t>Awards/Scholarships</a:t>
            </a:r>
          </a:p>
          <a:p>
            <a:endParaRPr lang="en-US" dirty="0"/>
          </a:p>
          <a:p>
            <a:r>
              <a:rPr lang="en-US" dirty="0"/>
              <a:t>Professional and Service Organizations</a:t>
            </a:r>
          </a:p>
          <a:p>
            <a:endParaRPr lang="en-US" dirty="0"/>
          </a:p>
          <a:p>
            <a:r>
              <a:rPr lang="en-US" dirty="0"/>
              <a:t>Languages or Other Accomplishments</a:t>
            </a:r>
          </a:p>
          <a:p>
            <a:pPr marL="0" indent="0">
              <a:buNone/>
            </a:pPr>
            <a:endParaRPr lang="en-US" sz="26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457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RESUMES – What to include?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7698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09700"/>
            <a:ext cx="8229600" cy="54483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Clear, easy to read format</a:t>
            </a:r>
          </a:p>
          <a:p>
            <a:pPr lvl="1"/>
            <a:r>
              <a:rPr lang="en-US" sz="2400" dirty="0" smtClean="0"/>
              <a:t>Large </a:t>
            </a:r>
            <a:r>
              <a:rPr lang="en-US" sz="2400" dirty="0"/>
              <a:t>margins - plenty of white space</a:t>
            </a:r>
          </a:p>
          <a:p>
            <a:pPr lvl="1"/>
            <a:r>
              <a:rPr lang="en-US" sz="2400" dirty="0" smtClean="0"/>
              <a:t>Reasonable </a:t>
            </a:r>
            <a:r>
              <a:rPr lang="en-US" sz="2400" dirty="0"/>
              <a:t>type </a:t>
            </a:r>
            <a:r>
              <a:rPr lang="en-US" sz="2400" dirty="0" smtClean="0"/>
              <a:t>size</a:t>
            </a:r>
            <a:endParaRPr lang="en-US" sz="900" dirty="0"/>
          </a:p>
          <a:p>
            <a:r>
              <a:rPr lang="en-US" sz="2800" dirty="0" smtClean="0"/>
              <a:t>Relevant information</a:t>
            </a:r>
          </a:p>
          <a:p>
            <a:pPr lvl="1"/>
            <a:r>
              <a:rPr lang="en-US" sz="2400" dirty="0" smtClean="0"/>
              <a:t>Strong </a:t>
            </a:r>
            <a:r>
              <a:rPr lang="en-US" sz="2400" dirty="0"/>
              <a:t>accomplishment statements</a:t>
            </a:r>
          </a:p>
          <a:p>
            <a:pPr lvl="1"/>
            <a:r>
              <a:rPr lang="en-US" sz="2400" dirty="0" smtClean="0"/>
              <a:t>Results-focused</a:t>
            </a:r>
            <a:endParaRPr lang="en-US" sz="900" dirty="0"/>
          </a:p>
          <a:p>
            <a:r>
              <a:rPr lang="en-US" sz="2800" dirty="0" smtClean="0"/>
              <a:t>Start </a:t>
            </a:r>
            <a:r>
              <a:rPr lang="en-US" sz="2800" dirty="0"/>
              <a:t>each bullet with an action verb</a:t>
            </a:r>
          </a:p>
          <a:p>
            <a:pPr lvl="1"/>
            <a:r>
              <a:rPr lang="en-US" sz="2400" dirty="0" smtClean="0"/>
              <a:t>Past </a:t>
            </a:r>
            <a:r>
              <a:rPr lang="en-US" sz="2400" dirty="0"/>
              <a:t>tense </a:t>
            </a:r>
            <a:r>
              <a:rPr lang="en-US" sz="2400" dirty="0" smtClean="0"/>
              <a:t>verbs</a:t>
            </a:r>
            <a:endParaRPr lang="en-US" sz="900" dirty="0"/>
          </a:p>
          <a:p>
            <a:r>
              <a:rPr lang="en-US" sz="2800" dirty="0" smtClean="0"/>
              <a:t>Do </a:t>
            </a:r>
            <a:r>
              <a:rPr lang="en-US" sz="2800" dirty="0"/>
              <a:t>not use the word “I</a:t>
            </a:r>
            <a:r>
              <a:rPr lang="en-US" sz="2800" dirty="0" smtClean="0"/>
              <a:t>”, write in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person</a:t>
            </a:r>
            <a:endParaRPr lang="en-US" sz="2800" dirty="0"/>
          </a:p>
          <a:p>
            <a:r>
              <a:rPr lang="en-US" sz="2800" dirty="0" smtClean="0"/>
              <a:t>Max </a:t>
            </a:r>
            <a:r>
              <a:rPr lang="en-US" sz="2800" dirty="0"/>
              <a:t>2 </a:t>
            </a:r>
            <a:r>
              <a:rPr lang="en-US" sz="2800" dirty="0" smtClean="0"/>
              <a:t>pages for those that have had a previous career</a:t>
            </a:r>
          </a:p>
          <a:p>
            <a:r>
              <a:rPr lang="en-US" sz="2800" dirty="0" smtClean="0"/>
              <a:t>Max1 page for those that recently received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Bachelors</a:t>
            </a:r>
          </a:p>
          <a:p>
            <a:r>
              <a:rPr lang="en-US" sz="2800" dirty="0" smtClean="0"/>
              <a:t>No </a:t>
            </a:r>
            <a:r>
              <a:rPr lang="en-US" sz="2800" dirty="0"/>
              <a:t>gimmicks</a:t>
            </a:r>
          </a:p>
          <a:p>
            <a:r>
              <a:rPr lang="en-US" sz="2800" dirty="0" smtClean="0"/>
              <a:t>No </a:t>
            </a:r>
            <a:r>
              <a:rPr lang="en-US" sz="2800" dirty="0"/>
              <a:t>spelling or grammatical </a:t>
            </a:r>
            <a:r>
              <a:rPr lang="en-US" sz="2800" dirty="0" smtClean="0"/>
              <a:t>errors</a:t>
            </a:r>
          </a:p>
          <a:p>
            <a:r>
              <a:rPr lang="en-US" sz="2800" dirty="0" smtClean="0"/>
              <a:t>Bachelor of Science in ______. </a:t>
            </a:r>
            <a:r>
              <a:rPr lang="en-US" sz="2600" dirty="0" smtClean="0"/>
              <a:t>(Not Bachelor’s or Bachelors)</a:t>
            </a:r>
            <a:endParaRPr lang="en-US" sz="26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5334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RESUMES – Formatting Best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71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81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Focus on accomplishments and contributions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smtClean="0"/>
              <a:t>Examples?</a:t>
            </a:r>
            <a:endParaRPr lang="en-US" sz="10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Translate your previous experience into “nurse speak”</a:t>
            </a:r>
            <a:r>
              <a:rPr lang="en-US" sz="3700" dirty="0" smtClean="0"/>
              <a:t>	</a:t>
            </a:r>
          </a:p>
          <a:p>
            <a:pPr lvl="1"/>
            <a:r>
              <a:rPr lang="en-US" dirty="0" smtClean="0"/>
              <a:t>Do not use jargon related to your previous industry </a:t>
            </a:r>
          </a:p>
          <a:p>
            <a:pPr lvl="1"/>
            <a:endParaRPr lang="en-US" sz="800" dirty="0"/>
          </a:p>
          <a:p>
            <a:r>
              <a:rPr lang="en-US" dirty="0" smtClean="0"/>
              <a:t>Don’t </a:t>
            </a:r>
            <a:r>
              <a:rPr lang="en-US" dirty="0"/>
              <a:t>be shy! </a:t>
            </a:r>
            <a:r>
              <a:rPr lang="en-US" dirty="0" smtClean="0"/>
              <a:t>Follow up and make </a:t>
            </a:r>
            <a:r>
              <a:rPr lang="en-US" dirty="0"/>
              <a:t>contact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Call HR if you have a question! 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Create a portfolio</a:t>
            </a:r>
          </a:p>
          <a:p>
            <a:pPr lvl="1"/>
            <a:r>
              <a:rPr lang="en-US" dirty="0" smtClean="0"/>
              <a:t>Did you create a poster that was accepted for a poster presentation?</a:t>
            </a:r>
          </a:p>
          <a:p>
            <a:pPr lvl="2"/>
            <a:r>
              <a:rPr lang="en-US" dirty="0" smtClean="0"/>
              <a:t>Shrink it down and include it in a folder with your resume, cover letter and letters of rec.</a:t>
            </a:r>
          </a:p>
          <a:p>
            <a:pPr lvl="2"/>
            <a:endParaRPr lang="en-US" sz="800" dirty="0" smtClean="0"/>
          </a:p>
          <a:p>
            <a:r>
              <a:rPr lang="en-US" dirty="0" smtClean="0"/>
              <a:t>Tailor </a:t>
            </a:r>
            <a:r>
              <a:rPr lang="en-US" dirty="0"/>
              <a:t>your resume for the institution or the </a:t>
            </a:r>
            <a:r>
              <a:rPr lang="en-US" dirty="0" smtClean="0"/>
              <a:t>position</a:t>
            </a:r>
          </a:p>
          <a:p>
            <a:pPr lvl="1"/>
            <a:r>
              <a:rPr lang="en-US" dirty="0" smtClean="0"/>
              <a:t>Research and include relevant key words from the job description or the institution’s website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3810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RESUMES – How to stand out!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7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28600" y="381000"/>
            <a:ext cx="8686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RESUMES – Red Flags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47800"/>
            <a:ext cx="8229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Too many jobs for short </a:t>
            </a:r>
            <a:r>
              <a:rPr lang="en-US" dirty="0" smtClean="0"/>
              <a:t>durations</a:t>
            </a:r>
          </a:p>
          <a:p>
            <a:pPr lvl="1"/>
            <a:r>
              <a:rPr lang="en-US" dirty="0" smtClean="0"/>
              <a:t>Address in the cover letter</a:t>
            </a:r>
          </a:p>
          <a:p>
            <a:pPr lvl="1"/>
            <a:endParaRPr lang="en-US" sz="1000" dirty="0"/>
          </a:p>
          <a:p>
            <a:r>
              <a:rPr lang="en-US" dirty="0"/>
              <a:t>Gaps in employment </a:t>
            </a:r>
            <a:r>
              <a:rPr lang="en-US" dirty="0" smtClean="0"/>
              <a:t>and/or education</a:t>
            </a:r>
          </a:p>
          <a:p>
            <a:pPr lvl="1"/>
            <a:r>
              <a:rPr lang="en-US" dirty="0" smtClean="0"/>
              <a:t>Address  this in the cover letter</a:t>
            </a:r>
          </a:p>
          <a:p>
            <a:pPr lvl="1"/>
            <a:endParaRPr lang="en-US" sz="1000" dirty="0"/>
          </a:p>
          <a:p>
            <a:r>
              <a:rPr lang="en-US" dirty="0"/>
              <a:t>Multiple </a:t>
            </a:r>
            <a:r>
              <a:rPr lang="en-US" dirty="0" smtClean="0"/>
              <a:t>errors</a:t>
            </a:r>
          </a:p>
          <a:p>
            <a:pPr lvl="1"/>
            <a:r>
              <a:rPr lang="en-US" dirty="0" smtClean="0"/>
              <a:t>Have many people review your resume</a:t>
            </a:r>
          </a:p>
          <a:p>
            <a:pPr lvl="1"/>
            <a:endParaRPr lang="en-US" sz="1000" dirty="0"/>
          </a:p>
          <a:p>
            <a:r>
              <a:rPr lang="en-US" dirty="0"/>
              <a:t>Discrepancies between online application and </a:t>
            </a:r>
            <a:r>
              <a:rPr lang="en-US" dirty="0" smtClean="0"/>
              <a:t>resume</a:t>
            </a:r>
          </a:p>
          <a:p>
            <a:pPr lvl="1"/>
            <a:r>
              <a:rPr lang="en-US" dirty="0" smtClean="0"/>
              <a:t>Give yourself plenty of time to complete the application to avoid errors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17925</TotalTime>
  <Words>850</Words>
  <Application>Microsoft Office PowerPoint</Application>
  <PresentationFormat>On-screen Show (4:3)</PresentationFormat>
  <Paragraphs>192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ＭＳ Ｐゴシック</vt:lpstr>
      <vt:lpstr>Arial</vt:lpstr>
      <vt:lpstr>Calibri</vt:lpstr>
      <vt:lpstr>Clarity</vt:lpstr>
      <vt:lpstr>Nursing    Applications, resumes &amp; cover letters</vt:lpstr>
      <vt:lpstr>APPLICATIONS- What do I need to apply?</vt:lpstr>
      <vt:lpstr>RESUMES – What to include?</vt:lpstr>
      <vt:lpstr>RESUMES – What to include?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COVER LETTERS – Why?</vt:lpstr>
      <vt:lpstr>Letters of Recommendation</vt:lpstr>
      <vt:lpstr>RESOURCES</vt:lpstr>
      <vt:lpstr>PowerPoint Presentation</vt:lpstr>
    </vt:vector>
  </TitlesOfParts>
  <Company>Samuel Merritt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 WORKSHOP</dc:title>
  <dc:creator>kward</dc:creator>
  <cp:lastModifiedBy>Quinlan, Diane (Orlando)</cp:lastModifiedBy>
  <cp:revision>231</cp:revision>
  <cp:lastPrinted>2013-01-09T16:53:05Z</cp:lastPrinted>
  <dcterms:created xsi:type="dcterms:W3CDTF">2011-01-10T04:51:42Z</dcterms:created>
  <dcterms:modified xsi:type="dcterms:W3CDTF">2016-11-02T14:24:26Z</dcterms:modified>
</cp:coreProperties>
</file>